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258" r:id="rId3"/>
    <p:sldId id="259" r:id="rId4"/>
    <p:sldId id="260" r:id="rId5"/>
    <p:sldId id="256" r:id="rId6"/>
    <p:sldId id="341" r:id="rId7"/>
    <p:sldId id="257" r:id="rId8"/>
    <p:sldId id="347" r:id="rId9"/>
    <p:sldId id="364" r:id="rId10"/>
    <p:sldId id="353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273" r:id="rId21"/>
    <p:sldId id="38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95959"/>
    <a:srgbClr val="D0CECE"/>
    <a:srgbClr val="941651"/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29"/>
  </p:normalViewPr>
  <p:slideViewPr>
    <p:cSldViewPr snapToGrid="0" snapToObjects="1">
      <p:cViewPr varScale="1">
        <p:scale>
          <a:sx n="122" d="100"/>
          <a:sy n="122" d="100"/>
        </p:scale>
        <p:origin x="-354" y="50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EC9C7-0985-494F-84FB-80AD873882DE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595A6-EB30-7846-AF7E-AB279276C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8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72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43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073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135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3867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61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7334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317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7070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459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2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3196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51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56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175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94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97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22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59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595A6-EB30-7846-AF7E-AB279276C0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6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88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16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85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67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737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716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00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2863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091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536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2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987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6039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049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1236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0321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859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764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4199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7397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206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37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74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48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97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84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2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393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FF3A-0ABB-B448-B39A-0B128229CAE2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EA6CB-1A7E-854C-B26F-9928D53756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plant, leaf&#10;&#10;Description automatically generated">
            <a:extLst>
              <a:ext uri="{FF2B5EF4-FFF2-40B4-BE49-F238E27FC236}">
                <a16:creationId xmlns:a16="http://schemas.microsoft.com/office/drawing/2014/main" xmlns="" id="{437DAB91-F7FE-D443-9068-D52492AFDC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13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6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2/27/2022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688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Corinthians 13:1-13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C6E15-B990-4403-AE5F-6A53D6E3C87A}"/>
              </a:ext>
            </a:extLst>
          </p:cNvPr>
          <p:cNvSpPr txBox="1"/>
          <p:nvPr/>
        </p:nvSpPr>
        <p:spPr>
          <a:xfrm>
            <a:off x="477617" y="1059797"/>
            <a:ext cx="8188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If I speak in the tongues of men and of angels, but have not love, I am only a resounding gong or a clanging cymbal.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If I have the gift of prophecy and can fathom all mysteries and all knowledge, and if I have a faith that can move mountains, but have not love, I am nothing.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If I give all I possess to the poor and surrender my body to the flames, but have not love, I gain nothing. </a:t>
            </a:r>
            <a:endParaRPr lang="en-A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1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USING SPIRITUAL GIFTS TO BUILD UNITY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1" y="682094"/>
            <a:ext cx="9144000" cy="55179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1. PEOPLE </a:t>
            </a:r>
            <a:r>
              <a:rPr lang="en-AU" sz="2400" dirty="0">
                <a:solidFill>
                  <a:schemeClr val="bg1"/>
                </a:solidFill>
              </a:rPr>
              <a:t>feeling inferior and opting out diminishes unity </a:t>
            </a:r>
            <a:r>
              <a:rPr lang="en-AU" sz="2200" dirty="0">
                <a:solidFill>
                  <a:schemeClr val="bg1"/>
                </a:solidFill>
              </a:rPr>
              <a:t>[12:15-20]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C3B036-12E7-AD42-9A68-9A33CDA235A2}"/>
              </a:ext>
            </a:extLst>
          </p:cNvPr>
          <p:cNvSpPr/>
          <p:nvPr/>
        </p:nvSpPr>
        <p:spPr>
          <a:xfrm>
            <a:off x="0" y="1423427"/>
            <a:ext cx="9143998" cy="2644048"/>
          </a:xfrm>
          <a:prstGeom prst="rect">
            <a:avLst/>
          </a:prstGeom>
          <a:solidFill>
            <a:srgbClr val="59595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ANSWER:</a:t>
            </a:r>
          </a:p>
          <a:p>
            <a:endParaRPr lang="en-US" sz="1000" dirty="0"/>
          </a:p>
          <a:p>
            <a:r>
              <a:rPr lang="en-US" sz="3200" dirty="0"/>
              <a:t>Know and believe God has equipped you -</a:t>
            </a:r>
          </a:p>
          <a:p>
            <a:endParaRPr lang="en-AU" sz="1000" i="1" baseline="30000" dirty="0"/>
          </a:p>
          <a:p>
            <a:r>
              <a:rPr lang="en-AU" sz="2600" i="1" baseline="30000" dirty="0"/>
              <a:t>18 </a:t>
            </a:r>
            <a:r>
              <a:rPr lang="en-AU" sz="2600" i="1" dirty="0"/>
              <a:t>… God has placed the parts in the body, every one of them, just as he wanted them to be. </a:t>
            </a:r>
            <a:r>
              <a:rPr lang="en-AU" sz="2600" i="1" baseline="30000" dirty="0"/>
              <a:t>19 </a:t>
            </a:r>
            <a:r>
              <a:rPr lang="en-AU" sz="2600" i="1" dirty="0"/>
              <a:t>If they were all one part, where would the body be? </a:t>
            </a:r>
            <a:r>
              <a:rPr lang="en-AU" sz="2600" i="1" baseline="30000" dirty="0"/>
              <a:t>20 </a:t>
            </a:r>
            <a:r>
              <a:rPr lang="en-AU" sz="2600" i="1" dirty="0"/>
              <a:t>As it is, there are many parts, but one body.</a:t>
            </a:r>
            <a:endParaRPr lang="en-US" sz="2600" i="1" dirty="0"/>
          </a:p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6954DE3-1A6A-524B-8B59-6B253F412C31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53069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1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Proper Use Of Spiritual Gifts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1" y="682094"/>
            <a:ext cx="9144000" cy="55179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2. PEOPLE </a:t>
            </a:r>
            <a:r>
              <a:rPr lang="en-AU" sz="2400" dirty="0">
                <a:solidFill>
                  <a:schemeClr val="bg1"/>
                </a:solidFill>
              </a:rPr>
              <a:t>feeling superior &amp; rejecting help diminishes unity </a:t>
            </a:r>
            <a:r>
              <a:rPr lang="en-AU" sz="2200" dirty="0">
                <a:solidFill>
                  <a:schemeClr val="bg1"/>
                </a:solidFill>
              </a:rPr>
              <a:t>[12:21-26]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C3B036-12E7-AD42-9A68-9A33CDA235A2}"/>
              </a:ext>
            </a:extLst>
          </p:cNvPr>
          <p:cNvSpPr/>
          <p:nvPr/>
        </p:nvSpPr>
        <p:spPr>
          <a:xfrm>
            <a:off x="2" y="1288567"/>
            <a:ext cx="9143998" cy="3448279"/>
          </a:xfrm>
          <a:prstGeom prst="rect">
            <a:avLst/>
          </a:prstGeom>
          <a:solidFill>
            <a:srgbClr val="59595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ANSWER:</a:t>
            </a:r>
          </a:p>
          <a:p>
            <a:endParaRPr lang="en-US" sz="1000" dirty="0"/>
          </a:p>
          <a:p>
            <a:r>
              <a:rPr lang="en-US" sz="3200" dirty="0"/>
              <a:t>Don’t be above accepting the service of others -</a:t>
            </a:r>
          </a:p>
          <a:p>
            <a:endParaRPr lang="en-AU" sz="1000" i="1" dirty="0"/>
          </a:p>
          <a:p>
            <a:r>
              <a:rPr lang="en-AU" sz="2600" i="1" dirty="0"/>
              <a:t>God has put the body together, giving greater honour to the parts that lacked it, </a:t>
            </a:r>
            <a:r>
              <a:rPr lang="en-AU" sz="2600" i="1" baseline="30000" dirty="0"/>
              <a:t>25 </a:t>
            </a:r>
            <a:r>
              <a:rPr lang="en-AU" sz="2600" i="1" dirty="0"/>
              <a:t>so that there should be no division in the body, but that its parts should have equal concern for each other. </a:t>
            </a:r>
            <a:r>
              <a:rPr lang="en-AU" sz="2600" i="1" baseline="30000" dirty="0"/>
              <a:t>26 </a:t>
            </a:r>
            <a:r>
              <a:rPr lang="en-AU" sz="2600" i="1" dirty="0"/>
              <a:t>If one part suffers, every part suffers with it; if 	one part is honoured, every part rejoices with it.</a:t>
            </a:r>
            <a:endParaRPr lang="en-US" sz="2600" i="1" dirty="0"/>
          </a:p>
          <a:p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9BC9EA3-78E9-8E47-8E49-0B6EB9FA7CA1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88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1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Proper Use Of Spiritual Gifts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1" y="682094"/>
            <a:ext cx="9144000" cy="55179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3. PEOPLE </a:t>
            </a:r>
            <a:r>
              <a:rPr lang="en-AU" sz="2400" dirty="0">
                <a:solidFill>
                  <a:schemeClr val="bg1"/>
                </a:solidFill>
              </a:rPr>
              <a:t>self-promoting diminishes unity </a:t>
            </a:r>
            <a:r>
              <a:rPr lang="en-AU" sz="2200" dirty="0">
                <a:solidFill>
                  <a:schemeClr val="bg1"/>
                </a:solidFill>
              </a:rPr>
              <a:t>[12:21-26]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C3B036-12E7-AD42-9A68-9A33CDA235A2}"/>
              </a:ext>
            </a:extLst>
          </p:cNvPr>
          <p:cNvSpPr/>
          <p:nvPr/>
        </p:nvSpPr>
        <p:spPr>
          <a:xfrm>
            <a:off x="2" y="1288567"/>
            <a:ext cx="9143998" cy="3448279"/>
          </a:xfrm>
          <a:prstGeom prst="rect">
            <a:avLst/>
          </a:prstGeom>
          <a:solidFill>
            <a:srgbClr val="59595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ANSWER:</a:t>
            </a:r>
            <a:endParaRPr lang="en-US" sz="3600" dirty="0"/>
          </a:p>
          <a:p>
            <a:r>
              <a:rPr lang="en-US" sz="3200" dirty="0"/>
              <a:t>Be ambitious to love rather than for self-promotion -</a:t>
            </a:r>
          </a:p>
          <a:p>
            <a:r>
              <a:rPr lang="en-AU" sz="2400" i="1" dirty="0"/>
              <a:t>If I speak in the tongues of men or of angels, but do not have love, I am only a resounding gong or a clanging cymbal. </a:t>
            </a:r>
            <a:r>
              <a:rPr lang="en-AU" sz="2400" i="1" baseline="30000" dirty="0"/>
              <a:t>2 </a:t>
            </a:r>
            <a:r>
              <a:rPr lang="en-AU" sz="2400" i="1" dirty="0"/>
              <a:t>If I have the gift of prophecy and can fathom all mysteries and all knowledge, and if I have a faith that can move mountains, but do not have love, I am nothing. </a:t>
            </a:r>
            <a:r>
              <a:rPr lang="en-AU" sz="2400" i="1" baseline="30000" dirty="0"/>
              <a:t>3 </a:t>
            </a:r>
            <a:r>
              <a:rPr lang="en-AU" sz="2400" i="1" dirty="0"/>
              <a:t>If I give all I possess to the poor and give over my body to hardship that I may boast, but do not have love, I gain nothing. </a:t>
            </a:r>
            <a:r>
              <a:rPr lang="en-AU" sz="2400" i="1" baseline="30000" dirty="0"/>
              <a:t>4 </a:t>
            </a:r>
            <a:r>
              <a:rPr lang="en-AU" sz="2400" i="1" dirty="0"/>
              <a:t>Love is …</a:t>
            </a:r>
            <a:endParaRPr lang="en-US" sz="2400" i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6055D6C9-D37C-E54B-BF49-6D99F932515A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09195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1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Proper Use Of Spiritual Gifts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1" y="682094"/>
            <a:ext cx="9144000" cy="55179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4. PEOPLE </a:t>
            </a:r>
            <a:r>
              <a:rPr lang="en-AU" sz="2400" dirty="0">
                <a:solidFill>
                  <a:schemeClr val="bg1"/>
                </a:solidFill>
              </a:rPr>
              <a:t>over-using the gift of tongues diminishes unity </a:t>
            </a:r>
            <a:r>
              <a:rPr lang="en-AU" sz="2200" dirty="0">
                <a:solidFill>
                  <a:schemeClr val="bg1"/>
                </a:solidFill>
              </a:rPr>
              <a:t>[14:1-25]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C3B036-12E7-AD42-9A68-9A33CDA235A2}"/>
              </a:ext>
            </a:extLst>
          </p:cNvPr>
          <p:cNvSpPr/>
          <p:nvPr/>
        </p:nvSpPr>
        <p:spPr>
          <a:xfrm>
            <a:off x="2" y="1288567"/>
            <a:ext cx="9143998" cy="3448279"/>
          </a:xfrm>
          <a:prstGeom prst="rect">
            <a:avLst/>
          </a:prstGeom>
          <a:solidFill>
            <a:srgbClr val="59595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ANSWER:</a:t>
            </a:r>
            <a:endParaRPr lang="en-US" sz="3600" dirty="0"/>
          </a:p>
          <a:p>
            <a:r>
              <a:rPr lang="en-US" sz="3200" dirty="0"/>
              <a:t>Do what is good for others’ rath than just for self --</a:t>
            </a:r>
          </a:p>
          <a:p>
            <a:r>
              <a:rPr lang="en-AU" sz="2400" i="1" baseline="30000" dirty="0"/>
              <a:t>6 </a:t>
            </a:r>
            <a:r>
              <a:rPr lang="en-AU" sz="2400" i="1" dirty="0"/>
              <a:t>… if I come to you and speak in tongues, what good will I be to you, unless I bring you some revelation or knowledge or prophecy or word of instruction? </a:t>
            </a:r>
            <a:r>
              <a:rPr lang="en-AU" sz="2400" i="1" baseline="30000" dirty="0"/>
              <a:t>7 </a:t>
            </a:r>
            <a:r>
              <a:rPr lang="en-AU" sz="2400" i="1" dirty="0"/>
              <a:t>Even in the case of lifeless things that make sounds, such as the pipe or harp, how will anyone know what tune is being played unless there is a distinction in the notes? … </a:t>
            </a:r>
            <a:r>
              <a:rPr lang="en-AU" sz="2400" i="1" baseline="30000" dirty="0"/>
              <a:t>11 </a:t>
            </a:r>
            <a:r>
              <a:rPr lang="en-AU" sz="2400" i="1" dirty="0"/>
              <a:t>If then I do not grasp the meaning of what someone is saying, I am a foreigner to the speaker, and the speaker is a foreigner to me.</a:t>
            </a:r>
            <a:endParaRPr lang="en-US" sz="2400" i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D9C903C7-485C-8D48-9FCB-DF6B2220AF29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65052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1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9143999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+mn-lt"/>
              </a:rPr>
              <a:t>Proper Use Of Spiritual Gifts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1" y="682094"/>
            <a:ext cx="9144000" cy="55179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5. PEOPLE </a:t>
            </a:r>
            <a:r>
              <a:rPr lang="en-AU" sz="2400" dirty="0">
                <a:solidFill>
                  <a:schemeClr val="bg1"/>
                </a:solidFill>
              </a:rPr>
              <a:t>jostling to speak in church diminishes unity </a:t>
            </a:r>
            <a:r>
              <a:rPr lang="en-AU" sz="2200" dirty="0">
                <a:solidFill>
                  <a:schemeClr val="bg1"/>
                </a:solidFill>
              </a:rPr>
              <a:t>[14:26-40]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C3B036-12E7-AD42-9A68-9A33CDA235A2}"/>
              </a:ext>
            </a:extLst>
          </p:cNvPr>
          <p:cNvSpPr/>
          <p:nvPr/>
        </p:nvSpPr>
        <p:spPr>
          <a:xfrm>
            <a:off x="2" y="1288567"/>
            <a:ext cx="9143998" cy="3448279"/>
          </a:xfrm>
          <a:prstGeom prst="rect">
            <a:avLst/>
          </a:prstGeom>
          <a:solidFill>
            <a:srgbClr val="59595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ANSWER:</a:t>
            </a:r>
            <a:endParaRPr lang="en-US" sz="3600" dirty="0"/>
          </a:p>
          <a:p>
            <a:r>
              <a:rPr lang="en-US" sz="3200" dirty="0"/>
              <a:t>Behave in an orderly way that makes room for all -</a:t>
            </a:r>
          </a:p>
          <a:p>
            <a:r>
              <a:rPr lang="en-AU" sz="2400" i="1" baseline="30000" dirty="0"/>
              <a:t>28 </a:t>
            </a:r>
            <a:r>
              <a:rPr lang="en-AU" sz="2400" i="1" dirty="0"/>
              <a:t>If there is no interpreter, the speaker should keep quiet in </a:t>
            </a:r>
            <a:r>
              <a:rPr lang="en-AU" sz="2400" i="1"/>
              <a:t>the church</a:t>
            </a:r>
            <a:endParaRPr lang="en-AU" sz="2400" i="1" dirty="0"/>
          </a:p>
          <a:p>
            <a:r>
              <a:rPr lang="en-AU" sz="2400" i="1" dirty="0"/>
              <a:t>… </a:t>
            </a:r>
            <a:r>
              <a:rPr lang="en-AU" sz="2400" i="1" baseline="30000" dirty="0"/>
              <a:t>30 </a:t>
            </a:r>
            <a:r>
              <a:rPr lang="en-AU" sz="2400" i="1" dirty="0"/>
              <a:t>if a revelation comes to someone who is sitting down, the first speaker should stop. </a:t>
            </a:r>
            <a:r>
              <a:rPr lang="en-AU" sz="2400" i="1" baseline="30000" dirty="0"/>
              <a:t>31 </a:t>
            </a:r>
            <a:r>
              <a:rPr lang="en-AU" sz="2400" i="1" dirty="0"/>
              <a:t>For you can all prophesy in turn … </a:t>
            </a:r>
            <a:r>
              <a:rPr lang="en-AU" sz="2400" i="1" baseline="30000" dirty="0"/>
              <a:t>34 </a:t>
            </a:r>
            <a:r>
              <a:rPr lang="en-AU" sz="2400" i="1" dirty="0"/>
              <a:t>Women</a:t>
            </a:r>
            <a:r>
              <a:rPr lang="en-AU" sz="2400" i="1" baseline="30000" dirty="0"/>
              <a:t> </a:t>
            </a:r>
            <a:r>
              <a:rPr lang="en-AU" sz="2400" i="1" dirty="0"/>
              <a:t>should remain silent in the churches ... </a:t>
            </a:r>
            <a:r>
              <a:rPr lang="en-AU" sz="2400" i="1" baseline="30000" dirty="0"/>
              <a:t>35 </a:t>
            </a:r>
            <a:r>
              <a:rPr lang="en-AU" sz="2400" i="1" dirty="0"/>
              <a:t>If they want to inquire about something, they should ask their own husbands at home; for it is disgraceful for a woman to speak in the church ... </a:t>
            </a:r>
            <a:r>
              <a:rPr lang="en-AU" sz="2400" i="1" baseline="30000" dirty="0"/>
              <a:t>40 </a:t>
            </a:r>
            <a:r>
              <a:rPr lang="en-AU" sz="2400" i="1" dirty="0"/>
              <a:t>But everything should be done in a fitting and orderly way</a:t>
            </a:r>
            <a:endParaRPr lang="en-US" sz="2400" i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43D8FACA-3DE5-0A40-AC9D-7FF99744AA0E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153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88368"/>
            <a:ext cx="9144000" cy="3453851"/>
          </a:xfrm>
          <a:solidFill>
            <a:srgbClr val="FFFFFF">
              <a:alpha val="74902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+mn-lt"/>
              </a:rPr>
              <a:t>SPIRITUAL GIFTS</a:t>
            </a:r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 </a:t>
            </a:r>
            <a:r>
              <a:rPr lang="en-US" sz="4800" dirty="0">
                <a:latin typeface="+mn-lt"/>
              </a:rPr>
              <a:t>= 	God’s gift to individual Christians</a:t>
            </a: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/>
            </a:r>
            <a:br>
              <a:rPr lang="en-US" sz="1100" dirty="0">
                <a:latin typeface="+mn-lt"/>
              </a:rPr>
            </a:br>
            <a:r>
              <a:rPr lang="en-US" sz="2700" dirty="0">
                <a:latin typeface="+mn-lt"/>
              </a:rPr>
              <a:t/>
            </a:r>
            <a:br>
              <a:rPr lang="en-US" sz="2700" dirty="0">
                <a:latin typeface="+mn-lt"/>
              </a:rPr>
            </a:br>
            <a:r>
              <a:rPr lang="en-US" sz="3100" dirty="0">
                <a:latin typeface="+mn-lt"/>
              </a:rPr>
              <a:t>➡️</a:t>
            </a:r>
            <a:r>
              <a:rPr lang="en-US" sz="4800" dirty="0">
                <a:latin typeface="+mn-lt"/>
              </a:rPr>
              <a:t>	that all the parts can create unity  	as we complement one another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8185D418-AB59-D64C-AD91-85E9C41BB82D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2789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5353"/>
            <a:ext cx="9144000" cy="3747920"/>
          </a:xfrm>
          <a:solidFill>
            <a:srgbClr val="FFFFFF">
              <a:alpha val="74902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SELF-PROMOTION</a:t>
            </a:r>
            <a:r>
              <a:rPr lang="en-US" sz="1000" b="1" dirty="0">
                <a:latin typeface="+mn-lt"/>
              </a:rPr>
              <a:t/>
            </a:r>
            <a:br>
              <a:rPr lang="en-US" sz="1000" b="1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- works against God’s unity plan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- reflects an absence of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		love for God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		love for people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B3751F3C-A831-7D4C-AF2B-C2BB66F12A2A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8117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11658"/>
            <a:ext cx="9144000" cy="3241861"/>
          </a:xfrm>
          <a:solidFill>
            <a:srgbClr val="FFFFFF">
              <a:alpha val="74902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DENYING OUR GOD-GIFTEDNESS</a:t>
            </a:r>
            <a:r>
              <a:rPr lang="en-US" sz="1000" b="1" dirty="0">
                <a:latin typeface="+mn-lt"/>
              </a:rPr>
              <a:t/>
            </a:r>
            <a:br>
              <a:rPr lang="en-US" sz="1000" b="1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= disbelief 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robs the church of the benefit</a:t>
            </a:r>
            <a:r>
              <a:rPr lang="en-US" sz="1000" dirty="0">
                <a:latin typeface="+mn-lt"/>
              </a:rPr>
              <a:t> </a:t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robs us of the joy of contributing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486106C-3918-614C-AE2D-9F65E536870D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7983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75352"/>
            <a:ext cx="9144000" cy="3786391"/>
          </a:xfrm>
          <a:solidFill>
            <a:srgbClr val="FFFFFF">
              <a:alpha val="74902"/>
            </a:srgbClr>
          </a:solidFill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+mn-lt"/>
              </a:rPr>
              <a:t>DEMANDING THE USE OF OUR GIFT OVER OTHERS</a:t>
            </a:r>
            <a:r>
              <a:rPr lang="en-US" sz="1000" b="1" dirty="0">
                <a:latin typeface="+mn-lt"/>
              </a:rPr>
              <a:t/>
            </a:r>
            <a:br>
              <a:rPr lang="en-US" sz="1000" b="1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= denying the truth of the body 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4800" dirty="0">
                <a:latin typeface="+mn-lt"/>
              </a:rPr>
              <a:t>= lacking love 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2400" dirty="0"/>
              <a:t>➡️</a:t>
            </a:r>
            <a:r>
              <a:rPr lang="en-US" sz="4800" dirty="0"/>
              <a:t> </a:t>
            </a:r>
            <a:r>
              <a:rPr lang="en-US" sz="4800" dirty="0">
                <a:latin typeface="+mn-lt"/>
              </a:rPr>
              <a:t>creating competitive chaos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781320"/>
            <a:ext cx="9144000" cy="581047"/>
          </a:xfrm>
        </p:spPr>
        <p:txBody>
          <a:bodyPr>
            <a:normAutofit/>
          </a:bodyPr>
          <a:lstStyle/>
          <a:p>
            <a:r>
              <a:rPr lang="en-US" sz="2400" i="1" dirty="0"/>
              <a:t>cultivating unity by serving others in love </a:t>
            </a:r>
            <a:r>
              <a:rPr lang="en-US" sz="2400" dirty="0"/>
              <a:t>1 CORINTHIANS 12-14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66561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9144000" cy="1333041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cultivating complete church culture</a:t>
            </a: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3200" i="1" dirty="0">
                <a:latin typeface="+mn-lt"/>
              </a:rPr>
              <a:t>the quality of church life is our shared responsibility</a:t>
            </a:r>
            <a:endParaRPr lang="en-US" sz="3600" i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33041"/>
            <a:ext cx="9144000" cy="4836406"/>
          </a:xfrm>
          <a:solidFill>
            <a:srgbClr val="FFFFFF">
              <a:alpha val="52157"/>
            </a:srgbClr>
          </a:solidFill>
        </p:spPr>
        <p:txBody>
          <a:bodyPr>
            <a:normAutofit fontScale="92500" lnSpcReduction="10000"/>
          </a:bodyPr>
          <a:lstStyle/>
          <a:p>
            <a:endParaRPr lang="en-US" sz="2400" dirty="0"/>
          </a:p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let us all cultivate unity as we</a:t>
            </a:r>
          </a:p>
          <a:p>
            <a:endParaRPr lang="en-US" sz="400" dirty="0"/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put Jesus first </a:t>
            </a:r>
          </a:p>
          <a:p>
            <a:r>
              <a:rPr lang="en-US" sz="2400" dirty="0"/>
              <a:t>(1:10-4:21)</a:t>
            </a:r>
          </a:p>
          <a:p>
            <a:endParaRPr lang="en-US" sz="400" dirty="0"/>
          </a:p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settle our disputes </a:t>
            </a:r>
          </a:p>
          <a:p>
            <a:r>
              <a:rPr lang="en-US" sz="2400" dirty="0"/>
              <a:t>(6:1-11)</a:t>
            </a:r>
          </a:p>
          <a:p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treat everyone equally  </a:t>
            </a:r>
            <a:r>
              <a:rPr lang="en-US" sz="3500" dirty="0"/>
              <a:t>                                                                       </a:t>
            </a:r>
          </a:p>
          <a:p>
            <a:r>
              <a:rPr lang="en-US" sz="2400" dirty="0"/>
              <a:t>(11:17-34)</a:t>
            </a:r>
          </a:p>
          <a:p>
            <a:pPr lvl="2"/>
            <a:endParaRPr lang="en-US" sz="400" dirty="0"/>
          </a:p>
          <a:p>
            <a:pPr lvl="2"/>
            <a:r>
              <a:rPr lang="en-US" sz="3500" dirty="0">
                <a:solidFill>
                  <a:schemeClr val="accent6">
                    <a:lumMod val="50000"/>
                  </a:schemeClr>
                </a:solidFill>
              </a:rPr>
              <a:t>serve others in love </a:t>
            </a:r>
          </a:p>
          <a:p>
            <a:pPr lvl="2" algn="l"/>
            <a:r>
              <a:rPr lang="en-US" sz="2400" dirty="0"/>
              <a:t>                                                  (12-14)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76343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Corinthians 13:1-13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C6E15-B990-4403-AE5F-6A53D6E3C87A}"/>
              </a:ext>
            </a:extLst>
          </p:cNvPr>
          <p:cNvSpPr txBox="1"/>
          <p:nvPr/>
        </p:nvSpPr>
        <p:spPr>
          <a:xfrm>
            <a:off x="477617" y="1059797"/>
            <a:ext cx="818876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4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Love is patient, love is kind. It does not envy, it does not boast, it is not proud.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It is not rude, it is not self-seeking, it is not easily angered, it keeps no record of wrongs.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6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Love does not delight in evil but rejoices with the truth.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7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It always protects, always trusts, always hopes, always perseveres.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8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Love never fails. But where there are prophecies, they will cease; where there are tongues, they will be stilled; where there is knowledge, it will pass away. </a:t>
            </a:r>
            <a:endParaRPr lang="en-A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18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wave&#10;&#10;Description automatically generated">
            <a:extLst>
              <a:ext uri="{FF2B5EF4-FFF2-40B4-BE49-F238E27FC236}">
                <a16:creationId xmlns:a16="http://schemas.microsoft.com/office/drawing/2014/main" xmlns="" id="{568AAFBD-01CE-B24D-AF2F-0B3D48AC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xmlns="" id="{928F8C69-FCFE-0A4B-9B13-1C510E076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759"/>
            <a:ext cx="9144000" cy="5143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88F2DF-ABFB-DC4E-815F-0ACF75749FD5}"/>
              </a:ext>
            </a:extLst>
          </p:cNvPr>
          <p:cNvSpPr txBox="1"/>
          <p:nvPr/>
        </p:nvSpPr>
        <p:spPr>
          <a:xfrm>
            <a:off x="332509" y="207818"/>
            <a:ext cx="8375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Prayers are appreciated for the next month of speaking 3/4/ Sundays at other churches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705F5ED-8867-9742-80EF-03226A5F35F7}"/>
              </a:ext>
            </a:extLst>
          </p:cNvPr>
          <p:cNvSpPr txBox="1"/>
          <p:nvPr/>
        </p:nvSpPr>
        <p:spPr>
          <a:xfrm>
            <a:off x="384463" y="4606550"/>
            <a:ext cx="8375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Next Sunday at EDGE Community Church</a:t>
            </a:r>
          </a:p>
        </p:txBody>
      </p:sp>
    </p:spTree>
    <p:extLst>
      <p:ext uri="{BB962C8B-B14F-4D97-AF65-F5344CB8AC3E}">
        <p14:creationId xmlns:p14="http://schemas.microsoft.com/office/powerpoint/2010/main" xmlns="" val="132227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AU" sz="4500" dirty="0"/>
              <a:t>1 Corinthians 13:1-13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8C6E15-B990-4403-AE5F-6A53D6E3C87A}"/>
              </a:ext>
            </a:extLst>
          </p:cNvPr>
          <p:cNvSpPr txBox="1"/>
          <p:nvPr/>
        </p:nvSpPr>
        <p:spPr>
          <a:xfrm>
            <a:off x="477617" y="1059797"/>
            <a:ext cx="81887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9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 For we know in part and we prophesy in part,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but when perfection comes, the imperfect disappears.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11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When I was a child, I talked like a child, I thought like a child, I reasoned like a child. When I became a man, I put childish ways behind me.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12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Now we see but a poor reflection as in a mirror; then we shall see face to face. Now I know in part; then I shall know fully, even as I am fully known. </a:t>
            </a:r>
            <a:r>
              <a:rPr lang="en-US" sz="15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</a:rPr>
              <a:t>13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And now these three remain: faith, hope and love. But the greatest of these is love. </a:t>
            </a:r>
            <a:endParaRPr lang="en-AU" sz="24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5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3" y="2461922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n-lt"/>
              </a:rPr>
              <a:t>Peter Keep </a:t>
            </a:r>
            <a:r>
              <a:rPr lang="en-US" sz="3600" dirty="0" smtClean="0">
                <a:latin typeface="+mn-lt"/>
              </a:rPr>
              <a:t>27/02/2022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000" dirty="0" smtClean="0"/>
              <a:t> </a:t>
            </a:r>
            <a:r>
              <a:rPr lang="en-US" sz="6000" dirty="0" smtClean="0">
                <a:latin typeface="+mn-lt"/>
              </a:rPr>
              <a:t/>
            </a:r>
            <a:br>
              <a:rPr lang="en-US" sz="6000" dirty="0" smtClean="0">
                <a:latin typeface="+mn-lt"/>
              </a:rPr>
            </a:br>
            <a:r>
              <a:rPr lang="en-US" sz="6000" dirty="0" smtClean="0">
                <a:latin typeface="+mn-lt"/>
              </a:rPr>
              <a:t>cultivating </a:t>
            </a:r>
            <a:r>
              <a:rPr lang="en-US" sz="6000" dirty="0">
                <a:latin typeface="+mn-lt"/>
              </a:rPr>
              <a:t/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complete church </a:t>
            </a:r>
            <a:br>
              <a:rPr lang="en-US" sz="6000" dirty="0">
                <a:latin typeface="+mn-lt"/>
              </a:rPr>
            </a:br>
            <a:r>
              <a:rPr lang="en-US" sz="6000" dirty="0">
                <a:latin typeface="+mn-lt"/>
              </a:rPr>
              <a:t>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63" y="3577238"/>
            <a:ext cx="5311471" cy="7095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POSITIVE LESSONS FROM ADDRESSING ISSUES  IN  THE  CHURCH  AT  CORINTH</a:t>
            </a:r>
          </a:p>
        </p:txBody>
      </p:sp>
    </p:spTree>
    <p:extLst>
      <p:ext uri="{BB962C8B-B14F-4D97-AF65-F5344CB8AC3E}">
        <p14:creationId xmlns:p14="http://schemas.microsoft.com/office/powerpoint/2010/main" xmlns="" val="272226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A086CB-E7F4-9449-A4FF-12E0B3290D6B}"/>
              </a:ext>
            </a:extLst>
          </p:cNvPr>
          <p:cNvSpPr/>
          <p:nvPr/>
        </p:nvSpPr>
        <p:spPr>
          <a:xfrm>
            <a:off x="0" y="15284"/>
            <a:ext cx="9144000" cy="433029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296562" y="255771"/>
            <a:ext cx="8550876" cy="3477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</a:rPr>
              <a:t>UNITY</a:t>
            </a:r>
            <a:endParaRPr lang="en-US" sz="4800" b="1" dirty="0">
              <a:ln w="3175">
                <a:noFill/>
              </a:ln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>
              <a:lnSpc>
                <a:spcPts val="4040"/>
              </a:lnSpc>
            </a:pPr>
            <a:r>
              <a:rPr lang="en-US" sz="3200" b="1" strike="sngStrike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Conformity</a:t>
            </a:r>
            <a:r>
              <a:rPr lang="en-US" sz="32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  or   </a:t>
            </a:r>
            <a:r>
              <a:rPr lang="en-US" sz="3200" b="1" strike="sngStrike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Uniformity</a:t>
            </a:r>
          </a:p>
          <a:p>
            <a:pPr>
              <a:lnSpc>
                <a:spcPts val="4040"/>
              </a:lnSpc>
            </a:pPr>
            <a:r>
              <a:rPr lang="en-US" sz="32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Expresses the oneness of Jesus &amp; Father God</a:t>
            </a:r>
          </a:p>
          <a:p>
            <a:pPr>
              <a:lnSpc>
                <a:spcPts val="4040"/>
              </a:lnSpc>
            </a:pPr>
            <a:r>
              <a:rPr lang="en-US" sz="32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Reality to be practiced</a:t>
            </a:r>
          </a:p>
          <a:p>
            <a:pPr>
              <a:lnSpc>
                <a:spcPts val="4040"/>
              </a:lnSpc>
            </a:pPr>
            <a:r>
              <a:rPr lang="en-US" sz="3200" b="1" dirty="0">
                <a:ln w="3175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Addressed four times in Corinthians </a:t>
            </a:r>
          </a:p>
          <a:p>
            <a:endParaRPr lang="en-US" sz="800" b="1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97DB40F8-BA17-DC4B-9F7C-A1542D8731B6}"/>
              </a:ext>
            </a:extLst>
          </p:cNvPr>
          <p:cNvSpPr txBox="1">
            <a:spLocks/>
          </p:cNvSpPr>
          <p:nvPr/>
        </p:nvSpPr>
        <p:spPr>
          <a:xfrm>
            <a:off x="2" y="4491519"/>
            <a:ext cx="9143998" cy="651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atin typeface="+mn-lt"/>
              </a:rPr>
              <a:t>cultivating unity in the church</a:t>
            </a:r>
            <a:r>
              <a:rPr lang="en-US" sz="3200" dirty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CORINTHIANS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33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E41FC-2ECE-D241-AA66-216351BCB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002" y="3129187"/>
            <a:ext cx="5311471" cy="87571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+mn-lt"/>
              </a:rPr>
              <a:t>cultivating unity by serving others in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75A1705-4182-6F48-96E5-F52D2C8C3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003" y="4652785"/>
            <a:ext cx="5311471" cy="709582"/>
          </a:xfrm>
        </p:spPr>
        <p:txBody>
          <a:bodyPr>
            <a:normAutofit/>
          </a:bodyPr>
          <a:lstStyle/>
          <a:p>
            <a:r>
              <a:rPr lang="en-US" sz="2400" dirty="0"/>
              <a:t>1 CORINTHIANS 12-14</a:t>
            </a:r>
            <a:endParaRPr lang="en-US" sz="22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1167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1"/>
            <a:ext cx="9144000" cy="4156364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356194"/>
            <a:ext cx="9144001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+mn-lt"/>
              </a:rPr>
              <a:t>CORINTH: A gifted Church</a:t>
            </a:r>
            <a:endParaRPr lang="en-US" sz="2800" b="1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BC79E6-5C86-E04E-885B-B4E21EFFA876}"/>
              </a:ext>
            </a:extLst>
          </p:cNvPr>
          <p:cNvSpPr/>
          <p:nvPr/>
        </p:nvSpPr>
        <p:spPr>
          <a:xfrm>
            <a:off x="0" y="1286359"/>
            <a:ext cx="9144001" cy="3146156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i="1" baseline="30000" dirty="0"/>
              <a:t>  4 </a:t>
            </a:r>
            <a:r>
              <a:rPr lang="en-AU" sz="2800" i="1" dirty="0"/>
              <a:t>I always thank my God for you because of his grace given you in Christ Jesus. </a:t>
            </a:r>
            <a:r>
              <a:rPr lang="en-AU" sz="2800" i="1" baseline="30000" dirty="0"/>
              <a:t>5 </a:t>
            </a:r>
            <a:r>
              <a:rPr lang="en-AU" sz="2800" i="1" dirty="0"/>
              <a:t>For in him you have been enriched in every way—with all kinds of speech and with all knowledge— </a:t>
            </a:r>
            <a:r>
              <a:rPr lang="en-AU" sz="2800" i="1" baseline="30000" dirty="0"/>
              <a:t>6 </a:t>
            </a:r>
            <a:r>
              <a:rPr lang="en-AU" sz="2800" i="1" dirty="0"/>
              <a:t>God thus confirming our testimony about Christ among you. </a:t>
            </a:r>
            <a:r>
              <a:rPr lang="en-AU" sz="2800" i="1" baseline="30000" dirty="0"/>
              <a:t>7 </a:t>
            </a:r>
            <a:r>
              <a:rPr lang="en-AU" sz="2800" i="1" dirty="0"/>
              <a:t>Therefore you do not lack any spiritual gift as you eagerly wait for our Lord Jesus Christ to be revealed. </a:t>
            </a:r>
          </a:p>
          <a:p>
            <a:pPr algn="ctr"/>
            <a:endParaRPr lang="en-AU" sz="1600" dirty="0">
              <a:solidFill>
                <a:schemeClr val="bg1"/>
              </a:solidFill>
            </a:endParaRPr>
          </a:p>
          <a:p>
            <a:pPr algn="r"/>
            <a:r>
              <a:rPr lang="en-AU" sz="2400" dirty="0">
                <a:solidFill>
                  <a:schemeClr val="bg1"/>
                </a:solidFill>
              </a:rPr>
              <a:t>[1:4-6]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EA92B74-F221-414A-B16F-5FDDD769C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21CDECDF-64C6-914F-A016-FF55A06A4E99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3059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2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108488" y="3229750"/>
            <a:ext cx="2805193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+mn-lt"/>
              </a:rPr>
              <a:t>Many things </a:t>
            </a:r>
          </a:p>
          <a:p>
            <a:r>
              <a:rPr lang="en-US" sz="4400" b="1" dirty="0">
                <a:latin typeface="+mn-lt"/>
              </a:rPr>
              <a:t>for extra study</a:t>
            </a:r>
            <a:endParaRPr lang="en-US" sz="2000" b="1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BC79E6-5C86-E04E-885B-B4E21EFFA876}"/>
              </a:ext>
            </a:extLst>
          </p:cNvPr>
          <p:cNvSpPr/>
          <p:nvPr/>
        </p:nvSpPr>
        <p:spPr>
          <a:xfrm>
            <a:off x="3022169" y="592355"/>
            <a:ext cx="5791324" cy="3958790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600" dirty="0"/>
              <a:t>What was actually going on in the worship gatherings ?</a:t>
            </a:r>
          </a:p>
          <a:p>
            <a:pPr algn="ctr"/>
            <a:r>
              <a:rPr lang="en-AU" sz="2400" dirty="0"/>
              <a:t>12:1-3</a:t>
            </a:r>
          </a:p>
          <a:p>
            <a:pPr algn="ctr"/>
            <a:r>
              <a:rPr lang="en-AU" sz="2600" dirty="0"/>
              <a:t>What was/is the gift of tongues ?</a:t>
            </a:r>
          </a:p>
          <a:p>
            <a:pPr algn="ctr"/>
            <a:r>
              <a:rPr lang="en-AU" sz="2400" dirty="0"/>
              <a:t>12:10, 30 &amp; 14:1-40</a:t>
            </a:r>
          </a:p>
          <a:p>
            <a:pPr algn="ctr"/>
            <a:r>
              <a:rPr lang="en-AU" sz="2600" dirty="0"/>
              <a:t>What does speaking in the</a:t>
            </a:r>
            <a:r>
              <a:rPr lang="en-AU" sz="2600" i="1" dirty="0"/>
              <a:t> tongues </a:t>
            </a:r>
          </a:p>
          <a:p>
            <a:pPr algn="ctr"/>
            <a:r>
              <a:rPr lang="en-AU" sz="2600" i="1" dirty="0"/>
              <a:t>of angels</a:t>
            </a:r>
            <a:r>
              <a:rPr lang="en-AU" sz="2600" dirty="0"/>
              <a:t> mean?   </a:t>
            </a:r>
          </a:p>
          <a:p>
            <a:pPr algn="ctr"/>
            <a:r>
              <a:rPr lang="en-AU" sz="2400" dirty="0"/>
              <a:t>13:1</a:t>
            </a:r>
          </a:p>
          <a:p>
            <a:pPr algn="ctr"/>
            <a:r>
              <a:rPr lang="en-AU" sz="2600" dirty="0"/>
              <a:t>Women’s roles in church gatherings </a:t>
            </a:r>
          </a:p>
          <a:p>
            <a:pPr algn="ctr"/>
            <a:r>
              <a:rPr lang="en-AU" sz="2400" dirty="0"/>
              <a:t>14:34-35</a:t>
            </a: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1822023-9923-564F-8EFF-75EACBE0D80C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84281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15D8C4-BB25-EA4E-9874-CA2183BB9EEE}"/>
              </a:ext>
            </a:extLst>
          </p:cNvPr>
          <p:cNvSpPr/>
          <p:nvPr/>
        </p:nvSpPr>
        <p:spPr>
          <a:xfrm>
            <a:off x="0" y="0"/>
            <a:ext cx="9144000" cy="4791522"/>
          </a:xfrm>
          <a:prstGeom prst="rect">
            <a:avLst/>
          </a:prstGeom>
          <a:solidFill>
            <a:schemeClr val="bg1">
              <a:alpha val="5268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F948AA87-6586-BB4B-9F1D-B1CEE9D02169}"/>
              </a:ext>
            </a:extLst>
          </p:cNvPr>
          <p:cNvSpPr txBox="1">
            <a:spLocks/>
          </p:cNvSpPr>
          <p:nvPr/>
        </p:nvSpPr>
        <p:spPr>
          <a:xfrm>
            <a:off x="0" y="3238384"/>
            <a:ext cx="3186862" cy="7095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+mn-lt"/>
              </a:rPr>
              <a:t>Problems with spiritual gifts </a:t>
            </a:r>
          </a:p>
          <a:p>
            <a:r>
              <a:rPr lang="en-US" sz="4400" b="1" dirty="0">
                <a:latin typeface="+mn-lt"/>
              </a:rPr>
              <a:t>at Corinth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724CCAC-A9E1-E143-B99C-6A9985C9FD79}"/>
              </a:ext>
            </a:extLst>
          </p:cNvPr>
          <p:cNvSpPr/>
          <p:nvPr/>
        </p:nvSpPr>
        <p:spPr>
          <a:xfrm>
            <a:off x="2908453" y="659951"/>
            <a:ext cx="6235547" cy="3471619"/>
          </a:xfrm>
          <a:prstGeom prst="rect">
            <a:avLst/>
          </a:prstGeom>
          <a:solidFill>
            <a:schemeClr val="accent6">
              <a:lumMod val="50000"/>
              <a:alpha val="723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800" b="1" dirty="0">
                <a:solidFill>
                  <a:schemeClr val="bg1"/>
                </a:solidFill>
              </a:rPr>
              <a:t>PEOPLE </a:t>
            </a:r>
          </a:p>
          <a:p>
            <a:r>
              <a:rPr lang="en-AU" sz="2400" dirty="0">
                <a:solidFill>
                  <a:schemeClr val="bg1"/>
                </a:solidFill>
              </a:rPr>
              <a:t>1. feeling inferior &amp; opting out                </a:t>
            </a:r>
            <a:r>
              <a:rPr lang="en-AU" sz="2200" dirty="0">
                <a:solidFill>
                  <a:schemeClr val="bg1"/>
                </a:solidFill>
              </a:rPr>
              <a:t>[12:15-20]</a:t>
            </a:r>
          </a:p>
          <a:p>
            <a:r>
              <a:rPr lang="en-AU" sz="2400" dirty="0">
                <a:solidFill>
                  <a:schemeClr val="bg1"/>
                </a:solidFill>
              </a:rPr>
              <a:t>2. feeling superior &amp; rejecting help        </a:t>
            </a:r>
            <a:r>
              <a:rPr lang="en-AU" sz="2200" dirty="0">
                <a:solidFill>
                  <a:schemeClr val="bg1"/>
                </a:solidFill>
              </a:rPr>
              <a:t>[12:21-26]</a:t>
            </a:r>
          </a:p>
          <a:p>
            <a:r>
              <a:rPr lang="en-AU" sz="2400" dirty="0">
                <a:solidFill>
                  <a:schemeClr val="bg1"/>
                </a:solidFill>
              </a:rPr>
              <a:t>3. using gifts for self-promotion                  </a:t>
            </a:r>
            <a:r>
              <a:rPr lang="en-AU" sz="2200" dirty="0">
                <a:solidFill>
                  <a:schemeClr val="bg1"/>
                </a:solidFill>
              </a:rPr>
              <a:t>[13:1-3]</a:t>
            </a:r>
          </a:p>
          <a:p>
            <a:r>
              <a:rPr lang="en-AU" sz="2400" dirty="0">
                <a:solidFill>
                  <a:schemeClr val="bg1"/>
                </a:solidFill>
              </a:rPr>
              <a:t>4. over-using the gift of tongues               </a:t>
            </a:r>
            <a:r>
              <a:rPr lang="en-AU" sz="2200" dirty="0">
                <a:solidFill>
                  <a:schemeClr val="bg1"/>
                </a:solidFill>
              </a:rPr>
              <a:t>[14:1-25]</a:t>
            </a:r>
          </a:p>
          <a:p>
            <a:r>
              <a:rPr lang="en-AU" sz="2400" dirty="0">
                <a:solidFill>
                  <a:schemeClr val="bg1"/>
                </a:solidFill>
              </a:rPr>
              <a:t>5. jostling to speak in gatherings            </a:t>
            </a:r>
            <a:r>
              <a:rPr lang="en-AU" sz="2200" dirty="0">
                <a:solidFill>
                  <a:schemeClr val="bg1"/>
                </a:solidFill>
              </a:rPr>
              <a:t>[14:26-40]</a:t>
            </a:r>
          </a:p>
          <a:p>
            <a:pPr marL="457200" indent="-457200">
              <a:buAutoNum type="arabicPeriod"/>
            </a:pPr>
            <a:endParaRPr lang="en-AU" sz="2400" dirty="0">
              <a:solidFill>
                <a:schemeClr val="bg1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7560285-E614-2B4A-8770-E2DDA347671E}"/>
              </a:ext>
            </a:extLst>
          </p:cNvPr>
          <p:cNvSpPr txBox="1">
            <a:spLocks/>
          </p:cNvSpPr>
          <p:nvPr/>
        </p:nvSpPr>
        <p:spPr>
          <a:xfrm>
            <a:off x="1" y="4781320"/>
            <a:ext cx="9144000" cy="581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/>
              <a:t>cultivating unity by serving others in love </a:t>
            </a:r>
            <a:r>
              <a:rPr lang="en-US" sz="2400"/>
              <a:t>1 CORINTHIANS 12-14</a:t>
            </a:r>
            <a:endParaRPr lang="en-US" sz="22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3896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1988</TotalTime>
  <Words>905</Words>
  <Application>Microsoft Office PowerPoint</Application>
  <PresentationFormat>On-screen Show (16:9)</PresentationFormat>
  <Paragraphs>121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Depth</vt:lpstr>
      <vt:lpstr>1 Corinthians 13:1-13 (NIV)</vt:lpstr>
      <vt:lpstr>1 Corinthians 13:1-13 (NIV)</vt:lpstr>
      <vt:lpstr>1 Corinthians 13:1-13 (NIV)</vt:lpstr>
      <vt:lpstr>Peter Keep 27/02/2022   cultivating  complete church  culture</vt:lpstr>
      <vt:lpstr>Slide 5</vt:lpstr>
      <vt:lpstr>cultivating unity by serving others in love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SPIRITUAL GIFTS     =  God’s gift to individual Christians   ➡️ that all the parts can create unity   as we complement one another </vt:lpstr>
      <vt:lpstr>SELF-PROMOTION  - works against God’s unity plan  - reflects an absence of    love for God    love for people</vt:lpstr>
      <vt:lpstr>DENYING OUR GOD-GIFTEDNESS  = disbelief   robs the church of the benefit   robs us of the joy of contributing</vt:lpstr>
      <vt:lpstr>DEMANDING THE USE OF OUR GIFT OVER OTHERS  = denying the truth of the body   = lacking love   ➡️ creating competitive chaos</vt:lpstr>
      <vt:lpstr>cultivating complete church culture  the quality of church life is our shared responsibility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 church  culture</dc:title>
  <dc:creator>Peter Keep</dc:creator>
  <cp:lastModifiedBy>Audio &amp; Text</cp:lastModifiedBy>
  <cp:revision>60</cp:revision>
  <cp:lastPrinted>2022-01-09T04:57:36Z</cp:lastPrinted>
  <dcterms:created xsi:type="dcterms:W3CDTF">2021-12-03T05:04:08Z</dcterms:created>
  <dcterms:modified xsi:type="dcterms:W3CDTF">2022-02-27T00:33:04Z</dcterms:modified>
</cp:coreProperties>
</file>